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HK Modular" charset="1" panose="00000800000000000000"/>
      <p:regular r:id="rId12"/>
    </p:embeddedFont>
    <p:embeddedFont>
      <p:font typeface="Poppins Light" charset="1" panose="00000400000000000000"/>
      <p:regular r:id="rId13"/>
    </p:embeddedFont>
    <p:embeddedFont>
      <p:font typeface="Poppins" charset="1" panose="00000500000000000000"/>
      <p:regular r:id="rId14"/>
    </p:embeddedFont>
    <p:embeddedFont>
      <p:font typeface="Arimo Bold" charset="1" panose="020B0704020202020204"/>
      <p:regular r:id="rId15"/>
    </p:embeddedFont>
    <p:embeddedFont>
      <p:font typeface="Arimo" charset="1" panose="020B0604020202020204"/>
      <p:regular r:id="rId16"/>
    </p:embeddedFont>
    <p:embeddedFont>
      <p:font typeface="Tahoma" charset="1" panose="020B060403050404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jpeg" Type="http://schemas.openxmlformats.org/officeDocument/2006/relationships/image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070471" y="2987079"/>
            <a:ext cx="14346035" cy="4070687"/>
            <a:chOff x="0" y="0"/>
            <a:chExt cx="19128047" cy="54275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28105" cy="5427599"/>
            </a:xfrm>
            <a:custGeom>
              <a:avLst/>
              <a:gdLst/>
              <a:ahLst/>
              <a:cxnLst/>
              <a:rect r="r" b="b" t="t" l="l"/>
              <a:pathLst>
                <a:path h="5427599" w="19128105">
                  <a:moveTo>
                    <a:pt x="0" y="0"/>
                  </a:moveTo>
                  <a:lnTo>
                    <a:pt x="19128105" y="0"/>
                  </a:lnTo>
                  <a:lnTo>
                    <a:pt x="19128105" y="5427599"/>
                  </a:lnTo>
                  <a:lnTo>
                    <a:pt x="0" y="5427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4" t="0" r="-3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96729" y="1635940"/>
            <a:ext cx="7096130" cy="7015119"/>
          </a:xfrm>
          <a:custGeom>
            <a:avLst/>
            <a:gdLst/>
            <a:ahLst/>
            <a:cxnLst/>
            <a:rect r="r" b="b" t="t" l="l"/>
            <a:pathLst>
              <a:path h="7015119" w="7096130">
                <a:moveTo>
                  <a:pt x="0" y="0"/>
                </a:moveTo>
                <a:lnTo>
                  <a:pt x="7096130" y="0"/>
                </a:lnTo>
                <a:lnTo>
                  <a:pt x="7096130" y="7015119"/>
                </a:lnTo>
                <a:lnTo>
                  <a:pt x="0" y="7015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635940"/>
            <a:ext cx="7832187" cy="7689338"/>
            <a:chOff x="0" y="0"/>
            <a:chExt cx="10442916" cy="10252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42956" cy="10252456"/>
            </a:xfrm>
            <a:custGeom>
              <a:avLst/>
              <a:gdLst/>
              <a:ahLst/>
              <a:cxnLst/>
              <a:rect r="r" b="b" t="t" l="l"/>
              <a:pathLst>
                <a:path h="10252456" w="10442956">
                  <a:moveTo>
                    <a:pt x="0" y="0"/>
                  </a:moveTo>
                  <a:lnTo>
                    <a:pt x="10442956" y="0"/>
                  </a:lnTo>
                  <a:lnTo>
                    <a:pt x="10442956" y="10252456"/>
                  </a:lnTo>
                  <a:lnTo>
                    <a:pt x="0" y="10252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28" r="0" b="-92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130101" y="8651060"/>
            <a:ext cx="2017553" cy="2017553"/>
            <a:chOff x="0" y="0"/>
            <a:chExt cx="2690071" cy="26900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90114" cy="2690114"/>
            </a:xfrm>
            <a:custGeom>
              <a:avLst/>
              <a:gdLst/>
              <a:ahLst/>
              <a:cxnLst/>
              <a:rect r="r" b="b" t="t" l="l"/>
              <a:pathLst>
                <a:path h="2690114" w="2690114">
                  <a:moveTo>
                    <a:pt x="0" y="0"/>
                  </a:moveTo>
                  <a:lnTo>
                    <a:pt x="2690114" y="0"/>
                  </a:lnTo>
                  <a:lnTo>
                    <a:pt x="2690114" y="2690114"/>
                  </a:lnTo>
                  <a:lnTo>
                    <a:pt x="0" y="2690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1" b="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19812" y="5070709"/>
            <a:ext cx="6492440" cy="81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3"/>
              </a:lnSpc>
            </a:pPr>
            <a:r>
              <a:rPr lang="en-US" sz="6252" spc="78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Falcon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19812" y="5661303"/>
            <a:ext cx="7010290" cy="89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8"/>
              </a:lnSpc>
            </a:pPr>
            <a:r>
              <a:rPr lang="en-US" sz="44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Inteligencia preventiva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62708" y="795954"/>
            <a:ext cx="331984" cy="202810"/>
          </a:xfrm>
          <a:custGeom>
            <a:avLst/>
            <a:gdLst/>
            <a:ahLst/>
            <a:cxnLst/>
            <a:rect r="r" b="b" t="t" l="l"/>
            <a:pathLst>
              <a:path h="202810" w="331984">
                <a:moveTo>
                  <a:pt x="0" y="0"/>
                </a:moveTo>
                <a:lnTo>
                  <a:pt x="331984" y="0"/>
                </a:lnTo>
                <a:lnTo>
                  <a:pt x="331984" y="202810"/>
                </a:lnTo>
                <a:lnTo>
                  <a:pt x="0" y="202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07" r="0" b="-20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6436" y="1624649"/>
            <a:ext cx="7012229" cy="8059698"/>
            <a:chOff x="0" y="0"/>
            <a:chExt cx="9349639" cy="107462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4450" y="44450"/>
              <a:ext cx="8534908" cy="9931527"/>
            </a:xfrm>
            <a:custGeom>
              <a:avLst/>
              <a:gdLst/>
              <a:ahLst/>
              <a:cxnLst/>
              <a:rect r="r" b="b" t="t" l="l"/>
              <a:pathLst>
                <a:path h="9931527" w="8534908">
                  <a:moveTo>
                    <a:pt x="4267454" y="0"/>
                  </a:moveTo>
                  <a:lnTo>
                    <a:pt x="8534908" y="2482850"/>
                  </a:lnTo>
                  <a:lnTo>
                    <a:pt x="8534908" y="7448677"/>
                  </a:lnTo>
                  <a:lnTo>
                    <a:pt x="4267454" y="9931527"/>
                  </a:lnTo>
                  <a:lnTo>
                    <a:pt x="0" y="7448677"/>
                  </a:lnTo>
                  <a:lnTo>
                    <a:pt x="0" y="2482850"/>
                  </a:lnTo>
                  <a:lnTo>
                    <a:pt x="4267454" y="0"/>
                  </a:lnTo>
                  <a:close/>
                </a:path>
              </a:pathLst>
            </a:custGeom>
            <a:blipFill>
              <a:blip r:embed="rId7"/>
              <a:stretch>
                <a:fillRect l="-57535" t="-447" r="-66039" b="-775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152804" y="1909465"/>
            <a:ext cx="5798308" cy="2033701"/>
          </a:xfrm>
          <a:custGeom>
            <a:avLst/>
            <a:gdLst/>
            <a:ahLst/>
            <a:cxnLst/>
            <a:rect r="r" b="b" t="t" l="l"/>
            <a:pathLst>
              <a:path h="2033701" w="5798308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3" r="0" b="-9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1939" y="2583393"/>
            <a:ext cx="7755719" cy="81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3"/>
              </a:lnSpc>
            </a:pPr>
            <a:r>
              <a:rPr lang="en-US" sz="6252" spc="78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Propósito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1939" y="869257"/>
            <a:ext cx="528063" cy="12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</a:pPr>
            <a:r>
              <a:rPr lang="en-US" sz="99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6838882"/>
            <a:ext cx="5798308" cy="2033701"/>
          </a:xfrm>
          <a:custGeom>
            <a:avLst/>
            <a:gdLst/>
            <a:ahLst/>
            <a:cxnLst/>
            <a:rect r="r" b="b" t="t" l="l"/>
            <a:pathLst>
              <a:path h="2033701" w="5798308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93" r="0" b="-9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07592" y="3714566"/>
            <a:ext cx="8832494" cy="592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8"/>
              </a:lnSpc>
            </a:pPr>
            <a:r>
              <a:rPr lang="en-US" sz="418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prevenir incidentes y accidentes de robos y riñas mediante identificación de comportamientos delictivos detección de sexo y edad capturando los datos en automáticos levantando el reporte al c5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62708" y="795954"/>
            <a:ext cx="331984" cy="202810"/>
          </a:xfrm>
          <a:custGeom>
            <a:avLst/>
            <a:gdLst/>
            <a:ahLst/>
            <a:cxnLst/>
            <a:rect r="r" b="b" t="t" l="l"/>
            <a:pathLst>
              <a:path h="202810" w="331984">
                <a:moveTo>
                  <a:pt x="0" y="0"/>
                </a:moveTo>
                <a:lnTo>
                  <a:pt x="331984" y="0"/>
                </a:lnTo>
                <a:lnTo>
                  <a:pt x="331984" y="202810"/>
                </a:lnTo>
                <a:lnTo>
                  <a:pt x="0" y="202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07" r="0" b="-2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66098" y="1781684"/>
            <a:ext cx="20465418" cy="1637823"/>
          </a:xfrm>
          <a:custGeom>
            <a:avLst/>
            <a:gdLst/>
            <a:ahLst/>
            <a:cxnLst/>
            <a:rect r="r" b="b" t="t" l="l"/>
            <a:pathLst>
              <a:path h="1637823" w="20465418">
                <a:moveTo>
                  <a:pt x="0" y="0"/>
                </a:moveTo>
                <a:lnTo>
                  <a:pt x="20465418" y="0"/>
                </a:lnTo>
                <a:lnTo>
                  <a:pt x="20465418" y="1637823"/>
                </a:lnTo>
                <a:lnTo>
                  <a:pt x="0" y="163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91939" y="869257"/>
            <a:ext cx="528063" cy="12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</a:pPr>
            <a:r>
              <a:rPr lang="en-US" sz="99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99805" y="1905254"/>
            <a:ext cx="12767313" cy="148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8"/>
              </a:lnSpc>
            </a:pPr>
            <a:r>
              <a:rPr lang="en-US" sz="5498" spc="69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Canales de comunicación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49981" y="3832110"/>
            <a:ext cx="8295819" cy="48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8"/>
              </a:lnSpc>
            </a:pPr>
            <a:r>
              <a:rPr lang="en-US" sz="39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procederá a informar al personal del C5 sobre el proyecto, así como a presentar la plataforma de Falcons a diversas empresas, ofreciéndoles este sistema de seguridad.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86000" y="3475101"/>
            <a:ext cx="6063970" cy="5787829"/>
            <a:chOff x="0" y="0"/>
            <a:chExt cx="8085293" cy="77171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85328" cy="7717155"/>
            </a:xfrm>
            <a:custGeom>
              <a:avLst/>
              <a:gdLst/>
              <a:ahLst/>
              <a:cxnLst/>
              <a:rect r="r" b="b" t="t" l="l"/>
              <a:pathLst>
                <a:path h="7717155" w="8085328">
                  <a:moveTo>
                    <a:pt x="4042664" y="6223"/>
                  </a:moveTo>
                  <a:cubicBezTo>
                    <a:pt x="2662174" y="0"/>
                    <a:pt x="1384046" y="732917"/>
                    <a:pt x="692023" y="1927352"/>
                  </a:cubicBezTo>
                  <a:cubicBezTo>
                    <a:pt x="0" y="3121787"/>
                    <a:pt x="0" y="4595241"/>
                    <a:pt x="692023" y="5789676"/>
                  </a:cubicBezTo>
                  <a:cubicBezTo>
                    <a:pt x="1384046" y="6984112"/>
                    <a:pt x="2662174" y="7717155"/>
                    <a:pt x="4042664" y="7710932"/>
                  </a:cubicBezTo>
                  <a:cubicBezTo>
                    <a:pt x="5423027" y="7717155"/>
                    <a:pt x="6701282" y="6984238"/>
                    <a:pt x="7393305" y="5789676"/>
                  </a:cubicBezTo>
                  <a:cubicBezTo>
                    <a:pt x="8085328" y="4595114"/>
                    <a:pt x="8085328" y="3121787"/>
                    <a:pt x="7393305" y="1927352"/>
                  </a:cubicBezTo>
                  <a:cubicBezTo>
                    <a:pt x="6701282" y="732917"/>
                    <a:pt x="5423027" y="0"/>
                    <a:pt x="4042664" y="622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7880" y="3553253"/>
            <a:ext cx="5900209" cy="5631526"/>
            <a:chOff x="0" y="0"/>
            <a:chExt cx="7866946" cy="75087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67015" cy="7508748"/>
            </a:xfrm>
            <a:custGeom>
              <a:avLst/>
              <a:gdLst/>
              <a:ahLst/>
              <a:cxnLst/>
              <a:rect r="r" b="b" t="t" l="l"/>
              <a:pathLst>
                <a:path h="7508748" w="7867015">
                  <a:moveTo>
                    <a:pt x="3933444" y="5969"/>
                  </a:moveTo>
                  <a:cubicBezTo>
                    <a:pt x="2590292" y="0"/>
                    <a:pt x="1346581" y="713105"/>
                    <a:pt x="673354" y="1875282"/>
                  </a:cubicBezTo>
                  <a:cubicBezTo>
                    <a:pt x="127" y="3037459"/>
                    <a:pt x="0" y="4471162"/>
                    <a:pt x="673354" y="5633339"/>
                  </a:cubicBezTo>
                  <a:cubicBezTo>
                    <a:pt x="1346708" y="6795516"/>
                    <a:pt x="2590292" y="7508748"/>
                    <a:pt x="3933444" y="7502652"/>
                  </a:cubicBezTo>
                  <a:cubicBezTo>
                    <a:pt x="5276596" y="7508621"/>
                    <a:pt x="6520307" y="6795516"/>
                    <a:pt x="7193661" y="5633339"/>
                  </a:cubicBezTo>
                  <a:cubicBezTo>
                    <a:pt x="7867015" y="4471162"/>
                    <a:pt x="7867015" y="3037459"/>
                    <a:pt x="7193661" y="1875282"/>
                  </a:cubicBezTo>
                  <a:cubicBezTo>
                    <a:pt x="6520307" y="713105"/>
                    <a:pt x="5276596" y="0"/>
                    <a:pt x="3933444" y="59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15651" y="3694295"/>
            <a:ext cx="5604666" cy="5349441"/>
            <a:chOff x="0" y="0"/>
            <a:chExt cx="7472888" cy="71325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72934" cy="7132574"/>
            </a:xfrm>
            <a:custGeom>
              <a:avLst/>
              <a:gdLst/>
              <a:ahLst/>
              <a:cxnLst/>
              <a:rect r="r" b="b" t="t" l="l"/>
              <a:pathLst>
                <a:path h="7132574" w="7472934">
                  <a:moveTo>
                    <a:pt x="3736467" y="5715"/>
                  </a:moveTo>
                  <a:cubicBezTo>
                    <a:pt x="2460625" y="0"/>
                    <a:pt x="1279144" y="677418"/>
                    <a:pt x="639572" y="1781429"/>
                  </a:cubicBezTo>
                  <a:cubicBezTo>
                    <a:pt x="0" y="2885440"/>
                    <a:pt x="0" y="4247261"/>
                    <a:pt x="639572" y="5351145"/>
                  </a:cubicBezTo>
                  <a:cubicBezTo>
                    <a:pt x="1279144" y="6455029"/>
                    <a:pt x="2460625" y="7132574"/>
                    <a:pt x="3736467" y="7126859"/>
                  </a:cubicBezTo>
                  <a:cubicBezTo>
                    <a:pt x="5012309" y="7132574"/>
                    <a:pt x="6193790" y="6455156"/>
                    <a:pt x="6833362" y="5351145"/>
                  </a:cubicBezTo>
                  <a:cubicBezTo>
                    <a:pt x="7472934" y="4247134"/>
                    <a:pt x="7472934" y="2885313"/>
                    <a:pt x="6833362" y="1781302"/>
                  </a:cubicBezTo>
                  <a:cubicBezTo>
                    <a:pt x="6193790" y="677291"/>
                    <a:pt x="5012309" y="0"/>
                    <a:pt x="3736467" y="5715"/>
                  </a:cubicBezTo>
                  <a:close/>
                </a:path>
              </a:pathLst>
            </a:custGeom>
            <a:blipFill>
              <a:blip r:embed="rId9"/>
              <a:stretch>
                <a:fillRect l="-24784" t="-79" r="-24784" b="-79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3809803" y="3165204"/>
            <a:ext cx="10668393" cy="3575199"/>
          </a:xfrm>
          <a:custGeom>
            <a:avLst/>
            <a:gdLst/>
            <a:ahLst/>
            <a:cxnLst/>
            <a:rect r="r" b="b" t="t" l="l"/>
            <a:pathLst>
              <a:path h="3575199" w="10668393">
                <a:moveTo>
                  <a:pt x="0" y="0"/>
                </a:moveTo>
                <a:lnTo>
                  <a:pt x="10668393" y="0"/>
                </a:lnTo>
                <a:lnTo>
                  <a:pt x="10668393" y="3575199"/>
                </a:lnTo>
                <a:lnTo>
                  <a:pt x="0" y="357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76" r="0" b="-17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3559" y="1104900"/>
            <a:ext cx="6852842" cy="54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4100" spc="51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Rentabilidad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37893" y="2128259"/>
            <a:ext cx="7640254" cy="760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sz="39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Adaptabilidad : La solución puede implementarse en distintos entornos y para diferentes tipos de empresas, lo que permite su aplicación en sectores como la seguridad pública y del el comercio</a:t>
            </a:r>
          </a:p>
          <a:p>
            <a:pPr algn="ctr">
              <a:lnSpc>
                <a:spcPts val="4264"/>
              </a:lnSpc>
            </a:pPr>
          </a:p>
          <a:p>
            <a:pPr algn="ctr">
              <a:lnSpc>
                <a:spcPts val="4264"/>
              </a:lnSpc>
            </a:pPr>
            <a:r>
              <a:rPr lang="en-US" sz="39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4264"/>
              </a:lnSpc>
            </a:pPr>
          </a:p>
          <a:p>
            <a:pPr algn="ctr">
              <a:lnSpc>
                <a:spcPts val="4264"/>
              </a:lnSpc>
            </a:pPr>
            <a:r>
              <a:rPr lang="en-US" sz="39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Integración con otras tecnologías: La plataforma puede expandirse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31599" y="1104900"/>
            <a:ext cx="6852842" cy="54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8"/>
              </a:lnSpc>
            </a:pPr>
            <a:r>
              <a:rPr lang="en-US" sz="4100" spc="51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Escalabilidad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5352" y="2128259"/>
            <a:ext cx="6661048" cy="7109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6"/>
              </a:lnSpc>
            </a:pPr>
            <a:r>
              <a:rPr lang="en-US" sz="35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Ahorro en costos de seguridad: La implementación de un sistema de inteligencia preventiva puede reducir significativamente los costos asociados a la seguridad reactiva, minimizando pérdidas y daños potenciales.</a:t>
            </a:r>
          </a:p>
          <a:p>
            <a:pPr algn="ctr">
              <a:lnSpc>
                <a:spcPts val="3846"/>
              </a:lnSpc>
            </a:pPr>
          </a:p>
          <a:p>
            <a:pPr algn="ctr">
              <a:lnSpc>
                <a:spcPts val="3846"/>
              </a:lnSpc>
            </a:pPr>
            <a:r>
              <a:rPr lang="en-US" sz="35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Valor añadido: Al ofrecer una solución innovadora y efectiva</a:t>
            </a:r>
          </a:p>
          <a:p>
            <a:pPr algn="ctr">
              <a:lnSpc>
                <a:spcPts val="384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62708" y="795954"/>
            <a:ext cx="331984" cy="202810"/>
          </a:xfrm>
          <a:custGeom>
            <a:avLst/>
            <a:gdLst/>
            <a:ahLst/>
            <a:cxnLst/>
            <a:rect r="r" b="b" t="t" l="l"/>
            <a:pathLst>
              <a:path h="202810" w="331984">
                <a:moveTo>
                  <a:pt x="0" y="0"/>
                </a:moveTo>
                <a:lnTo>
                  <a:pt x="331984" y="0"/>
                </a:lnTo>
                <a:lnTo>
                  <a:pt x="331984" y="202810"/>
                </a:lnTo>
                <a:lnTo>
                  <a:pt x="0" y="202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07" r="0" b="-2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66778" y="1430612"/>
            <a:ext cx="20465418" cy="1637823"/>
          </a:xfrm>
          <a:custGeom>
            <a:avLst/>
            <a:gdLst/>
            <a:ahLst/>
            <a:cxnLst/>
            <a:rect r="r" b="b" t="t" l="l"/>
            <a:pathLst>
              <a:path h="1637823" w="20465418">
                <a:moveTo>
                  <a:pt x="0" y="0"/>
                </a:moveTo>
                <a:lnTo>
                  <a:pt x="20465418" y="0"/>
                </a:lnTo>
                <a:lnTo>
                  <a:pt x="20465418" y="1637823"/>
                </a:lnTo>
                <a:lnTo>
                  <a:pt x="0" y="163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0652" y="2476853"/>
            <a:ext cx="2604341" cy="2485745"/>
            <a:chOff x="0" y="0"/>
            <a:chExt cx="3472455" cy="33143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72434" cy="3314319"/>
            </a:xfrm>
            <a:custGeom>
              <a:avLst/>
              <a:gdLst/>
              <a:ahLst/>
              <a:cxnLst/>
              <a:rect r="r" b="b" t="t" l="l"/>
              <a:pathLst>
                <a:path h="3314319" w="3472434">
                  <a:moveTo>
                    <a:pt x="1736217" y="2667"/>
                  </a:moveTo>
                  <a:cubicBezTo>
                    <a:pt x="1143381" y="0"/>
                    <a:pt x="594360" y="314706"/>
                    <a:pt x="297180" y="827786"/>
                  </a:cubicBezTo>
                  <a:cubicBezTo>
                    <a:pt x="0" y="1340866"/>
                    <a:pt x="0" y="1973580"/>
                    <a:pt x="297180" y="2486533"/>
                  </a:cubicBezTo>
                  <a:cubicBezTo>
                    <a:pt x="594360" y="2999486"/>
                    <a:pt x="1143381" y="3314319"/>
                    <a:pt x="1736217" y="3311652"/>
                  </a:cubicBezTo>
                  <a:cubicBezTo>
                    <a:pt x="2329053" y="3314319"/>
                    <a:pt x="2878074" y="2999486"/>
                    <a:pt x="3175254" y="2486533"/>
                  </a:cubicBezTo>
                  <a:cubicBezTo>
                    <a:pt x="3472434" y="1973580"/>
                    <a:pt x="3472434" y="1340739"/>
                    <a:pt x="3175254" y="827786"/>
                  </a:cubicBezTo>
                  <a:cubicBezTo>
                    <a:pt x="2878074" y="314833"/>
                    <a:pt x="2329053" y="0"/>
                    <a:pt x="1736217" y="26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65818" y="2510418"/>
            <a:ext cx="2534010" cy="2418616"/>
            <a:chOff x="0" y="0"/>
            <a:chExt cx="3378680" cy="32248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78708" cy="3224784"/>
            </a:xfrm>
            <a:custGeom>
              <a:avLst/>
              <a:gdLst/>
              <a:ahLst/>
              <a:cxnLst/>
              <a:rect r="r" b="b" t="t" l="l"/>
              <a:pathLst>
                <a:path h="3224784" w="3378708">
                  <a:moveTo>
                    <a:pt x="1689354" y="2540"/>
                  </a:moveTo>
                  <a:cubicBezTo>
                    <a:pt x="1112520" y="0"/>
                    <a:pt x="578358" y="306324"/>
                    <a:pt x="289179" y="805434"/>
                  </a:cubicBezTo>
                  <a:cubicBezTo>
                    <a:pt x="0" y="1304544"/>
                    <a:pt x="0" y="1920240"/>
                    <a:pt x="289179" y="2419350"/>
                  </a:cubicBezTo>
                  <a:cubicBezTo>
                    <a:pt x="578358" y="2918460"/>
                    <a:pt x="1112520" y="3224784"/>
                    <a:pt x="1689354" y="3222117"/>
                  </a:cubicBezTo>
                  <a:cubicBezTo>
                    <a:pt x="2266188" y="3224657"/>
                    <a:pt x="2800350" y="2918460"/>
                    <a:pt x="3089529" y="2419350"/>
                  </a:cubicBezTo>
                  <a:cubicBezTo>
                    <a:pt x="3378708" y="1920240"/>
                    <a:pt x="3378708" y="1304544"/>
                    <a:pt x="3089529" y="805307"/>
                  </a:cubicBezTo>
                  <a:cubicBezTo>
                    <a:pt x="2800350" y="306070"/>
                    <a:pt x="2266188" y="0"/>
                    <a:pt x="1689354" y="2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29283" y="2570992"/>
            <a:ext cx="2407081" cy="2297467"/>
            <a:chOff x="0" y="0"/>
            <a:chExt cx="3209441" cy="30632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09544" cy="3063240"/>
            </a:xfrm>
            <a:custGeom>
              <a:avLst/>
              <a:gdLst/>
              <a:ahLst/>
              <a:cxnLst/>
              <a:rect r="r" b="b" t="t" l="l"/>
              <a:pathLst>
                <a:path h="3063240" w="3209544">
                  <a:moveTo>
                    <a:pt x="1604772" y="2413"/>
                  </a:moveTo>
                  <a:cubicBezTo>
                    <a:pt x="1056767" y="0"/>
                    <a:pt x="549402" y="290957"/>
                    <a:pt x="274701" y="765048"/>
                  </a:cubicBezTo>
                  <a:cubicBezTo>
                    <a:pt x="0" y="1239139"/>
                    <a:pt x="0" y="1824101"/>
                    <a:pt x="274701" y="2298192"/>
                  </a:cubicBezTo>
                  <a:cubicBezTo>
                    <a:pt x="549402" y="2772283"/>
                    <a:pt x="1056767" y="3063240"/>
                    <a:pt x="1604772" y="3060827"/>
                  </a:cubicBezTo>
                  <a:cubicBezTo>
                    <a:pt x="2152777" y="3063240"/>
                    <a:pt x="2660142" y="2772410"/>
                    <a:pt x="2934843" y="2298192"/>
                  </a:cubicBezTo>
                  <a:cubicBezTo>
                    <a:pt x="3209544" y="1823974"/>
                    <a:pt x="3209544" y="1239139"/>
                    <a:pt x="2934843" y="765048"/>
                  </a:cubicBezTo>
                  <a:cubicBezTo>
                    <a:pt x="2660142" y="290957"/>
                    <a:pt x="2152650" y="0"/>
                    <a:pt x="1604772" y="2413"/>
                  </a:cubicBezTo>
                  <a:close/>
                </a:path>
              </a:pathLst>
            </a:custGeom>
            <a:blipFill>
              <a:blip r:embed="rId9"/>
              <a:stretch>
                <a:fillRect l="-38632" t="-78" r="-38629" b="-8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680673" y="2145321"/>
            <a:ext cx="6213272" cy="2648932"/>
          </a:xfrm>
          <a:custGeom>
            <a:avLst/>
            <a:gdLst/>
            <a:ahLst/>
            <a:cxnLst/>
            <a:rect r="r" b="b" t="t" l="l"/>
            <a:pathLst>
              <a:path h="2648932" w="6213272">
                <a:moveTo>
                  <a:pt x="0" y="0"/>
                </a:moveTo>
                <a:lnTo>
                  <a:pt x="6213272" y="0"/>
                </a:lnTo>
                <a:lnTo>
                  <a:pt x="6213272" y="2648932"/>
                </a:lnTo>
                <a:lnTo>
                  <a:pt x="0" y="2648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08" r="0" b="-108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330652" y="5807781"/>
            <a:ext cx="2604341" cy="2485745"/>
            <a:chOff x="0" y="0"/>
            <a:chExt cx="3472455" cy="33143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72434" cy="3314319"/>
            </a:xfrm>
            <a:custGeom>
              <a:avLst/>
              <a:gdLst/>
              <a:ahLst/>
              <a:cxnLst/>
              <a:rect r="r" b="b" t="t" l="l"/>
              <a:pathLst>
                <a:path h="3314319" w="3472434">
                  <a:moveTo>
                    <a:pt x="1736217" y="2667"/>
                  </a:moveTo>
                  <a:cubicBezTo>
                    <a:pt x="1143381" y="0"/>
                    <a:pt x="594360" y="314706"/>
                    <a:pt x="297180" y="827786"/>
                  </a:cubicBezTo>
                  <a:cubicBezTo>
                    <a:pt x="0" y="1340866"/>
                    <a:pt x="0" y="1973580"/>
                    <a:pt x="297180" y="2486533"/>
                  </a:cubicBezTo>
                  <a:cubicBezTo>
                    <a:pt x="594360" y="2999486"/>
                    <a:pt x="1143381" y="3314319"/>
                    <a:pt x="1736217" y="3311652"/>
                  </a:cubicBezTo>
                  <a:cubicBezTo>
                    <a:pt x="2329053" y="3314319"/>
                    <a:pt x="2878074" y="2999486"/>
                    <a:pt x="3175254" y="2486533"/>
                  </a:cubicBezTo>
                  <a:cubicBezTo>
                    <a:pt x="3472434" y="1973580"/>
                    <a:pt x="3472434" y="1340739"/>
                    <a:pt x="3175254" y="827786"/>
                  </a:cubicBezTo>
                  <a:cubicBezTo>
                    <a:pt x="2878074" y="314833"/>
                    <a:pt x="2329053" y="0"/>
                    <a:pt x="1736217" y="26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65818" y="5841346"/>
            <a:ext cx="2534010" cy="2418616"/>
            <a:chOff x="0" y="0"/>
            <a:chExt cx="3378680" cy="32248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78708" cy="3224784"/>
            </a:xfrm>
            <a:custGeom>
              <a:avLst/>
              <a:gdLst/>
              <a:ahLst/>
              <a:cxnLst/>
              <a:rect r="r" b="b" t="t" l="l"/>
              <a:pathLst>
                <a:path h="3224784" w="3378708">
                  <a:moveTo>
                    <a:pt x="1689354" y="2540"/>
                  </a:moveTo>
                  <a:cubicBezTo>
                    <a:pt x="1112520" y="0"/>
                    <a:pt x="578358" y="306324"/>
                    <a:pt x="289179" y="805434"/>
                  </a:cubicBezTo>
                  <a:cubicBezTo>
                    <a:pt x="0" y="1304544"/>
                    <a:pt x="0" y="1920240"/>
                    <a:pt x="289179" y="2419350"/>
                  </a:cubicBezTo>
                  <a:cubicBezTo>
                    <a:pt x="578358" y="2918460"/>
                    <a:pt x="1112520" y="3224784"/>
                    <a:pt x="1689354" y="3222117"/>
                  </a:cubicBezTo>
                  <a:cubicBezTo>
                    <a:pt x="2266188" y="3224657"/>
                    <a:pt x="2800350" y="2918460"/>
                    <a:pt x="3089529" y="2419350"/>
                  </a:cubicBezTo>
                  <a:cubicBezTo>
                    <a:pt x="3378708" y="1920240"/>
                    <a:pt x="3378708" y="1304544"/>
                    <a:pt x="3089529" y="805307"/>
                  </a:cubicBezTo>
                  <a:cubicBezTo>
                    <a:pt x="2800350" y="306070"/>
                    <a:pt x="2266188" y="0"/>
                    <a:pt x="1689354" y="2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429283" y="5901920"/>
            <a:ext cx="2407081" cy="2297467"/>
            <a:chOff x="0" y="0"/>
            <a:chExt cx="3209441" cy="30632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09544" cy="3063240"/>
            </a:xfrm>
            <a:custGeom>
              <a:avLst/>
              <a:gdLst/>
              <a:ahLst/>
              <a:cxnLst/>
              <a:rect r="r" b="b" t="t" l="l"/>
              <a:pathLst>
                <a:path h="3063240" w="3209544">
                  <a:moveTo>
                    <a:pt x="1604772" y="2413"/>
                  </a:moveTo>
                  <a:cubicBezTo>
                    <a:pt x="1056767" y="0"/>
                    <a:pt x="549402" y="290957"/>
                    <a:pt x="274701" y="765048"/>
                  </a:cubicBezTo>
                  <a:cubicBezTo>
                    <a:pt x="0" y="1239139"/>
                    <a:pt x="0" y="1824101"/>
                    <a:pt x="274701" y="2298192"/>
                  </a:cubicBezTo>
                  <a:cubicBezTo>
                    <a:pt x="549402" y="2772283"/>
                    <a:pt x="1056767" y="3063240"/>
                    <a:pt x="1604772" y="3060827"/>
                  </a:cubicBezTo>
                  <a:cubicBezTo>
                    <a:pt x="2152777" y="3063240"/>
                    <a:pt x="2660142" y="2772410"/>
                    <a:pt x="2934843" y="2298192"/>
                  </a:cubicBezTo>
                  <a:cubicBezTo>
                    <a:pt x="3209544" y="1823974"/>
                    <a:pt x="3209544" y="1239139"/>
                    <a:pt x="2934843" y="765048"/>
                  </a:cubicBezTo>
                  <a:cubicBezTo>
                    <a:pt x="2660142" y="290957"/>
                    <a:pt x="2152650" y="0"/>
                    <a:pt x="1604772" y="2413"/>
                  </a:cubicBezTo>
                  <a:close/>
                </a:path>
              </a:pathLst>
            </a:custGeom>
            <a:blipFill>
              <a:blip r:embed="rId12"/>
              <a:stretch>
                <a:fillRect l="-33093" t="-78" r="-33090" b="-8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933007" y="1896452"/>
            <a:ext cx="6160146" cy="91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3"/>
              </a:lnSpc>
            </a:pPr>
            <a:r>
              <a:rPr lang="en-US" sz="3411" spc="429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Estrategia de crecimiento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1939" y="869257"/>
            <a:ext cx="528063" cy="12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</a:pPr>
            <a:r>
              <a:rPr lang="en-US" sz="99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5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599668" y="5784958"/>
            <a:ext cx="6213272" cy="2648932"/>
          </a:xfrm>
          <a:custGeom>
            <a:avLst/>
            <a:gdLst/>
            <a:ahLst/>
            <a:cxnLst/>
            <a:rect r="r" b="b" t="t" l="l"/>
            <a:pathLst>
              <a:path h="2648932" w="6213272">
                <a:moveTo>
                  <a:pt x="0" y="0"/>
                </a:moveTo>
                <a:lnTo>
                  <a:pt x="6213272" y="0"/>
                </a:lnTo>
                <a:lnTo>
                  <a:pt x="6213272" y="2648932"/>
                </a:lnTo>
                <a:lnTo>
                  <a:pt x="0" y="2648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108" r="0" b="-108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800490" y="2367339"/>
            <a:ext cx="3601141" cy="26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Fase 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934879" y="5852459"/>
            <a:ext cx="3601141" cy="26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Fase 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069269" y="2533194"/>
            <a:ext cx="3743671" cy="146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8"/>
              </a:lnSpc>
            </a:pP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-identificamos nuestro mercado</a:t>
            </a:r>
          </a:p>
          <a:p>
            <a:pPr algn="l">
              <a:lnSpc>
                <a:spcPts val="2218"/>
              </a:lnSpc>
            </a:pP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-implementar funcionalidades al sistema</a:t>
            </a:r>
          </a:p>
          <a:p>
            <a:pPr algn="l">
              <a:lnSpc>
                <a:spcPts val="2218"/>
              </a:lnSpc>
            </a:pP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-entrenamiento de inteligencia artificial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934879" y="6199289"/>
            <a:ext cx="3547757" cy="134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4"/>
              </a:lnSpc>
            </a:pPr>
            <a:r>
              <a:rPr lang="en-US" sz="187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-mejorar la resolución de reconocimiento facial y corporal</a:t>
            </a:r>
          </a:p>
          <a:p>
            <a:pPr algn="l">
              <a:lnSpc>
                <a:spcPts val="2564"/>
              </a:lnSpc>
            </a:pPr>
            <a:r>
              <a:rPr lang="en-US" sz="1872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-implementar un mejor GPU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085153" y="4792265"/>
            <a:ext cx="2604341" cy="2485745"/>
            <a:chOff x="0" y="0"/>
            <a:chExt cx="3472455" cy="331432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72434" cy="3314319"/>
            </a:xfrm>
            <a:custGeom>
              <a:avLst/>
              <a:gdLst/>
              <a:ahLst/>
              <a:cxnLst/>
              <a:rect r="r" b="b" t="t" l="l"/>
              <a:pathLst>
                <a:path h="3314319" w="3472434">
                  <a:moveTo>
                    <a:pt x="1736217" y="2667"/>
                  </a:moveTo>
                  <a:cubicBezTo>
                    <a:pt x="1143381" y="0"/>
                    <a:pt x="594360" y="314706"/>
                    <a:pt x="297180" y="827786"/>
                  </a:cubicBezTo>
                  <a:cubicBezTo>
                    <a:pt x="0" y="1340866"/>
                    <a:pt x="0" y="1973580"/>
                    <a:pt x="297180" y="2486533"/>
                  </a:cubicBezTo>
                  <a:cubicBezTo>
                    <a:pt x="594360" y="2999486"/>
                    <a:pt x="1143381" y="3314319"/>
                    <a:pt x="1736217" y="3311652"/>
                  </a:cubicBezTo>
                  <a:cubicBezTo>
                    <a:pt x="2329053" y="3314319"/>
                    <a:pt x="2878074" y="2999486"/>
                    <a:pt x="3175254" y="2486533"/>
                  </a:cubicBezTo>
                  <a:cubicBezTo>
                    <a:pt x="3472434" y="1973580"/>
                    <a:pt x="3472434" y="1340739"/>
                    <a:pt x="3175254" y="827786"/>
                  </a:cubicBezTo>
                  <a:cubicBezTo>
                    <a:pt x="2878074" y="314833"/>
                    <a:pt x="2329053" y="0"/>
                    <a:pt x="1736217" y="266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120319" y="4825830"/>
            <a:ext cx="2534010" cy="2418616"/>
            <a:chOff x="0" y="0"/>
            <a:chExt cx="3378680" cy="32248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378708" cy="3224784"/>
            </a:xfrm>
            <a:custGeom>
              <a:avLst/>
              <a:gdLst/>
              <a:ahLst/>
              <a:cxnLst/>
              <a:rect r="r" b="b" t="t" l="l"/>
              <a:pathLst>
                <a:path h="3224784" w="3378708">
                  <a:moveTo>
                    <a:pt x="1689354" y="2540"/>
                  </a:moveTo>
                  <a:cubicBezTo>
                    <a:pt x="1112520" y="0"/>
                    <a:pt x="578358" y="306324"/>
                    <a:pt x="289179" y="805434"/>
                  </a:cubicBezTo>
                  <a:cubicBezTo>
                    <a:pt x="0" y="1304544"/>
                    <a:pt x="0" y="1920240"/>
                    <a:pt x="289179" y="2419350"/>
                  </a:cubicBezTo>
                  <a:cubicBezTo>
                    <a:pt x="578358" y="2918460"/>
                    <a:pt x="1112520" y="3224784"/>
                    <a:pt x="1689354" y="3222117"/>
                  </a:cubicBezTo>
                  <a:cubicBezTo>
                    <a:pt x="2266188" y="3224657"/>
                    <a:pt x="2800350" y="2918460"/>
                    <a:pt x="3089529" y="2419350"/>
                  </a:cubicBezTo>
                  <a:cubicBezTo>
                    <a:pt x="3378708" y="1920240"/>
                    <a:pt x="3378708" y="1304544"/>
                    <a:pt x="3089529" y="805307"/>
                  </a:cubicBezTo>
                  <a:cubicBezTo>
                    <a:pt x="2800350" y="306070"/>
                    <a:pt x="2266188" y="0"/>
                    <a:pt x="1689354" y="2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0183784" y="4886404"/>
            <a:ext cx="2407081" cy="2297467"/>
            <a:chOff x="0" y="0"/>
            <a:chExt cx="3209441" cy="306328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209544" cy="3063240"/>
            </a:xfrm>
            <a:custGeom>
              <a:avLst/>
              <a:gdLst/>
              <a:ahLst/>
              <a:cxnLst/>
              <a:rect r="r" b="b" t="t" l="l"/>
              <a:pathLst>
                <a:path h="3063240" w="3209544">
                  <a:moveTo>
                    <a:pt x="1604772" y="2413"/>
                  </a:moveTo>
                  <a:cubicBezTo>
                    <a:pt x="1056767" y="0"/>
                    <a:pt x="549402" y="290957"/>
                    <a:pt x="274701" y="765048"/>
                  </a:cubicBezTo>
                  <a:cubicBezTo>
                    <a:pt x="0" y="1239139"/>
                    <a:pt x="0" y="1824101"/>
                    <a:pt x="274701" y="2298192"/>
                  </a:cubicBezTo>
                  <a:cubicBezTo>
                    <a:pt x="549402" y="2772283"/>
                    <a:pt x="1056767" y="3063240"/>
                    <a:pt x="1604772" y="3060827"/>
                  </a:cubicBezTo>
                  <a:cubicBezTo>
                    <a:pt x="2152777" y="3063240"/>
                    <a:pt x="2660142" y="2772410"/>
                    <a:pt x="2934843" y="2298192"/>
                  </a:cubicBezTo>
                  <a:cubicBezTo>
                    <a:pt x="3209544" y="1823974"/>
                    <a:pt x="3209544" y="1239139"/>
                    <a:pt x="2934843" y="765048"/>
                  </a:cubicBezTo>
                  <a:cubicBezTo>
                    <a:pt x="2660142" y="290957"/>
                    <a:pt x="2152650" y="0"/>
                    <a:pt x="1604772" y="2413"/>
                  </a:cubicBezTo>
                  <a:close/>
                </a:path>
              </a:pathLst>
            </a:custGeom>
            <a:blipFill>
              <a:blip r:embed="rId9"/>
              <a:stretch>
                <a:fillRect l="-38632" t="-78" r="-38629" b="-80"/>
              </a:stretch>
            </a:blip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1104227" y="4651902"/>
            <a:ext cx="6155073" cy="2624120"/>
          </a:xfrm>
          <a:custGeom>
            <a:avLst/>
            <a:gdLst/>
            <a:ahLst/>
            <a:cxnLst/>
            <a:rect r="r" b="b" t="t" l="l"/>
            <a:pathLst>
              <a:path h="2624120" w="6155073">
                <a:moveTo>
                  <a:pt x="0" y="0"/>
                </a:moveTo>
                <a:lnTo>
                  <a:pt x="6155073" y="0"/>
                </a:lnTo>
                <a:lnTo>
                  <a:pt x="6155073" y="2624120"/>
                </a:lnTo>
                <a:lnTo>
                  <a:pt x="0" y="26241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29" r="0" b="-29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3492011" y="4832354"/>
            <a:ext cx="3601141" cy="26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</a:pPr>
            <a:r>
              <a:rPr lang="en-US" sz="2003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Fase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243063" y="4995117"/>
            <a:ext cx="3683943" cy="1446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26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adaptarnos a diversos sistemas de seguridad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/>
              <a:stretch>
                <a:fillRect l="0" t="-5555" r="0" b="-555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62708" y="795954"/>
            <a:ext cx="331984" cy="202810"/>
          </a:xfrm>
          <a:custGeom>
            <a:avLst/>
            <a:gdLst/>
            <a:ahLst/>
            <a:cxnLst/>
            <a:rect r="r" b="b" t="t" l="l"/>
            <a:pathLst>
              <a:path h="202810" w="331984">
                <a:moveTo>
                  <a:pt x="0" y="0"/>
                </a:moveTo>
                <a:lnTo>
                  <a:pt x="331984" y="0"/>
                </a:lnTo>
                <a:lnTo>
                  <a:pt x="331984" y="202810"/>
                </a:lnTo>
                <a:lnTo>
                  <a:pt x="0" y="202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27006" y="746082"/>
            <a:ext cx="332294" cy="302554"/>
          </a:xfrm>
          <a:custGeom>
            <a:avLst/>
            <a:gdLst/>
            <a:ahLst/>
            <a:cxnLst/>
            <a:rect r="r" b="b" t="t" l="l"/>
            <a:pathLst>
              <a:path h="302554" w="33229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07" r="0" b="-20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91939" y="869257"/>
            <a:ext cx="528063" cy="12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"/>
              </a:lnSpc>
            </a:pPr>
            <a:r>
              <a:rPr lang="en-US" sz="996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PAGE 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47127" y="2337508"/>
            <a:ext cx="8981780" cy="81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3"/>
              </a:lnSpc>
            </a:pPr>
            <a:r>
              <a:rPr lang="en-US" sz="6252" spc="786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Crecimiento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412207" y="3402318"/>
            <a:ext cx="3487675" cy="1223269"/>
          </a:xfrm>
          <a:custGeom>
            <a:avLst/>
            <a:gdLst/>
            <a:ahLst/>
            <a:cxnLst/>
            <a:rect r="r" b="b" t="t" l="l"/>
            <a:pathLst>
              <a:path h="1223269" w="3487675">
                <a:moveTo>
                  <a:pt x="0" y="0"/>
                </a:moveTo>
                <a:lnTo>
                  <a:pt x="3487675" y="0"/>
                </a:lnTo>
                <a:lnTo>
                  <a:pt x="3487675" y="1223269"/>
                </a:lnTo>
                <a:lnTo>
                  <a:pt x="0" y="12232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8" r="0" b="-108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920002" y="3402318"/>
          <a:ext cx="10820400" cy="6438900"/>
        </p:xfrm>
        <a:graphic>
          <a:graphicData uri="http://schemas.openxmlformats.org/drawingml/2006/table">
            <a:tbl>
              <a:tblPr/>
              <a:tblGrid>
                <a:gridCol w="2564522"/>
                <a:gridCol w="2055126"/>
                <a:gridCol w="2055126"/>
                <a:gridCol w="4145626"/>
              </a:tblGrid>
              <a:tr h="78746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F2F2F2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Base de datos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Usuarios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Servidor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Ingresos de la empresa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4335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Servidor Compartido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1-10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</a:t>
                      </a:r>
                      <a:endParaRPr lang="en-US" sz="1100"/>
                    </a:p>
                    <a:p>
                      <a:pPr algn="r">
                        <a:lnSpc>
                          <a:spcPts val="2879"/>
                        </a:lnSpc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$500mxn</a:t>
                      </a:r>
                    </a:p>
                    <a:p>
                      <a:pPr algn="r">
                        <a:lnSpc>
                          <a:spcPts val="2879"/>
                        </a:lnSpc>
                      </a:pPr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$10,000mxn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4089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Servidor VPS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1-10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$1,000mxn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endParaRPr lang="en-US" sz="1100"/>
                    </a:p>
                    <a:p>
                      <a:pPr algn="r">
                        <a:lnSpc>
                          <a:spcPts val="2879"/>
                        </a:lnSpc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$10,000mxn</a:t>
                      </a:r>
                    </a:p>
                    <a:p>
                      <a:pPr algn="r">
                        <a:lnSpc>
                          <a:spcPts val="2879"/>
                        </a:lnSpc>
                      </a:pPr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4089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Servidor Dedicado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1-10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$2,000mxn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endParaRPr lang="en-US" sz="1100"/>
                    </a:p>
                    <a:p>
                      <a:pPr algn="r">
                        <a:lnSpc>
                          <a:spcPts val="2879"/>
                        </a:lnSpc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$10,000mxn</a:t>
                      </a:r>
                    </a:p>
                    <a:p>
                      <a:pPr algn="r">
                        <a:lnSpc>
                          <a:spcPts val="2879"/>
                        </a:lnSpc>
                      </a:pPr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400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Base de Datos en la Nube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1-10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$700mxn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79"/>
                        </a:lnSpc>
                        <a:defRPr/>
                      </a:pPr>
                      <a:endParaRPr lang="en-US" sz="1100"/>
                    </a:p>
                    <a:p>
                      <a:pPr algn="r">
                        <a:lnSpc>
                          <a:spcPts val="2879"/>
                        </a:lnSpc>
                      </a:pPr>
                      <a:r>
                        <a:rPr lang="en-US" sz="2400">
                          <a:solidFill>
                            <a:srgbClr val="40404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$10,000mxn</a:t>
                      </a:r>
                    </a:p>
                  </a:txBody>
                  <a:tcPr marL="91440" marR="91440" marT="91440" marB="91440" anchor="ctr">
                    <a:lnL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175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DAGUCVF3Zzw</dc:identifier>
  <dcterms:modified xsi:type="dcterms:W3CDTF">2011-08-01T06:04:30Z</dcterms:modified>
  <cp:revision>1</cp:revision>
  <dc:title>Falcon </dc:title>
</cp:coreProperties>
</file>